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64" r:id="rId4"/>
    <p:sldId id="278" r:id="rId5"/>
    <p:sldId id="266" r:id="rId6"/>
    <p:sldId id="267" r:id="rId7"/>
    <p:sldId id="265" r:id="rId8"/>
    <p:sldId id="275" r:id="rId9"/>
    <p:sldId id="277" r:id="rId10"/>
    <p:sldId id="268" r:id="rId11"/>
    <p:sldId id="269" r:id="rId12"/>
    <p:sldId id="261" r:id="rId13"/>
    <p:sldId id="259" r:id="rId14"/>
    <p:sldId id="260" r:id="rId15"/>
    <p:sldId id="270" r:id="rId16"/>
    <p:sldId id="27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16" d="100"/>
          <a:sy n="116" d="100"/>
        </p:scale>
        <p:origin x="39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5/13/2019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5/13/2019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Cotizacion.ht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069848" y="1298448"/>
            <a:ext cx="7315200" cy="1736852"/>
          </a:xfrm>
        </p:spPr>
        <p:txBody>
          <a:bodyPr/>
          <a:lstStyle/>
          <a:p>
            <a:pPr algn="ctr"/>
            <a:r>
              <a:rPr lang="es-MX" dirty="0"/>
              <a:t>PET SITTING</a:t>
            </a:r>
          </a:p>
        </p:txBody>
      </p:sp>
      <p:sp>
        <p:nvSpPr>
          <p:cNvPr id="3" name="Subtítulo 2"/>
          <p:cNvSpPr>
            <a:spLocks noGrp="1"/>
          </p:cNvSpPr>
          <p:nvPr>
            <p:ph type="subTitle" idx="1"/>
          </p:nvPr>
        </p:nvSpPr>
        <p:spPr>
          <a:xfrm>
            <a:off x="1100015" y="3810000"/>
            <a:ext cx="7315200" cy="1774646"/>
          </a:xfrm>
        </p:spPr>
        <p:txBody>
          <a:bodyPr>
            <a:normAutofit/>
          </a:bodyPr>
          <a:lstStyle/>
          <a:p>
            <a:pPr algn="r"/>
            <a:r>
              <a:rPr lang="es-MX"/>
              <a:t>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01200" y="2516822"/>
            <a:ext cx="2313940" cy="2029778"/>
          </a:xfrm>
          <a:prstGeom prst="rect">
            <a:avLst/>
          </a:prstGeom>
          <a:noFill/>
          <a:ln>
            <a:noFill/>
          </a:ln>
        </p:spPr>
      </p:pic>
    </p:spTree>
    <p:extLst>
      <p:ext uri="{BB962C8B-B14F-4D97-AF65-F5344CB8AC3E}">
        <p14:creationId xmlns:p14="http://schemas.microsoft.com/office/powerpoint/2010/main" val="818323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Costos Personal</a:t>
            </a:r>
            <a:endParaRPr lang="en-US" dirty="0"/>
          </a:p>
        </p:txBody>
      </p:sp>
      <p:graphicFrame>
        <p:nvGraphicFramePr>
          <p:cNvPr id="4" name="Marcador de contenido 3">
            <a:extLst>
              <a:ext uri="{FF2B5EF4-FFF2-40B4-BE49-F238E27FC236}">
                <a16:creationId xmlns:a16="http://schemas.microsoft.com/office/drawing/2014/main" id="{D5708AB0-2C90-4675-BA78-44AC8C1879F0}"/>
              </a:ext>
            </a:extLst>
          </p:cNvPr>
          <p:cNvGraphicFramePr>
            <a:graphicFrameLocks noGrp="1"/>
          </p:cNvGraphicFramePr>
          <p:nvPr>
            <p:ph idx="1"/>
            <p:extLst>
              <p:ext uri="{D42A27DB-BD31-4B8C-83A1-F6EECF244321}">
                <p14:modId xmlns:p14="http://schemas.microsoft.com/office/powerpoint/2010/main" val="1872240069"/>
              </p:ext>
            </p:extLst>
          </p:nvPr>
        </p:nvGraphicFramePr>
        <p:xfrm>
          <a:off x="3868738" y="1396999"/>
          <a:ext cx="7315200" cy="4562187"/>
        </p:xfrm>
        <a:graphic>
          <a:graphicData uri="http://schemas.openxmlformats.org/drawingml/2006/table">
            <a:tbl>
              <a:tblPr firstRow="1" bandRow="1">
                <a:tableStyleId>{5C22544A-7EE6-4342-B048-85BDC9FD1C3A}</a:tableStyleId>
              </a:tblPr>
              <a:tblGrid>
                <a:gridCol w="2438400">
                  <a:extLst>
                    <a:ext uri="{9D8B030D-6E8A-4147-A177-3AD203B41FA5}">
                      <a16:colId xmlns:a16="http://schemas.microsoft.com/office/drawing/2014/main" val="636062702"/>
                    </a:ext>
                  </a:extLst>
                </a:gridCol>
                <a:gridCol w="2438400">
                  <a:extLst>
                    <a:ext uri="{9D8B030D-6E8A-4147-A177-3AD203B41FA5}">
                      <a16:colId xmlns:a16="http://schemas.microsoft.com/office/drawing/2014/main" val="437374549"/>
                    </a:ext>
                  </a:extLst>
                </a:gridCol>
                <a:gridCol w="2438400">
                  <a:extLst>
                    <a:ext uri="{9D8B030D-6E8A-4147-A177-3AD203B41FA5}">
                      <a16:colId xmlns:a16="http://schemas.microsoft.com/office/drawing/2014/main" val="4026182732"/>
                    </a:ext>
                  </a:extLst>
                </a:gridCol>
              </a:tblGrid>
              <a:tr h="651741">
                <a:tc>
                  <a:txBody>
                    <a:bodyPr/>
                    <a:lstStyle/>
                    <a:p>
                      <a:r>
                        <a:rPr lang="es-MX" dirty="0"/>
                        <a:t>Perfil</a:t>
                      </a:r>
                    </a:p>
                  </a:txBody>
                  <a:tcPr/>
                </a:tc>
                <a:tc>
                  <a:txBody>
                    <a:bodyPr/>
                    <a:lstStyle/>
                    <a:p>
                      <a:r>
                        <a:rPr lang="es-MX" dirty="0"/>
                        <a:t>Costo</a:t>
                      </a:r>
                    </a:p>
                  </a:txBody>
                  <a:tcPr/>
                </a:tc>
                <a:tc>
                  <a:txBody>
                    <a:bodyPr/>
                    <a:lstStyle/>
                    <a:p>
                      <a:r>
                        <a:rPr lang="es-MX" dirty="0"/>
                        <a:t>Subtotal</a:t>
                      </a:r>
                    </a:p>
                  </a:txBody>
                  <a:tcPr/>
                </a:tc>
                <a:extLst>
                  <a:ext uri="{0D108BD9-81ED-4DB2-BD59-A6C34878D82A}">
                    <a16:rowId xmlns:a16="http://schemas.microsoft.com/office/drawing/2014/main" val="2043728393"/>
                  </a:ext>
                </a:extLst>
              </a:tr>
              <a:tr h="651741">
                <a:tc>
                  <a:txBody>
                    <a:bodyPr/>
                    <a:lstStyle/>
                    <a:p>
                      <a:r>
                        <a:rPr lang="es-MX" dirty="0"/>
                        <a:t>Programador Java.</a:t>
                      </a:r>
                    </a:p>
                  </a:txBody>
                  <a:tcPr/>
                </a:tc>
                <a:tc>
                  <a:txBody>
                    <a:bodyPr/>
                    <a:lstStyle/>
                    <a:p>
                      <a:r>
                        <a:rPr lang="es-MX" dirty="0"/>
                        <a:t>$30,000 al mes</a:t>
                      </a:r>
                    </a:p>
                  </a:txBody>
                  <a:tcPr/>
                </a:tc>
                <a:tc>
                  <a:txBody>
                    <a:bodyPr/>
                    <a:lstStyle/>
                    <a:p>
                      <a:r>
                        <a:rPr lang="es-MX" dirty="0"/>
                        <a:t>$360,000</a:t>
                      </a:r>
                    </a:p>
                  </a:txBody>
                  <a:tcPr/>
                </a:tc>
                <a:extLst>
                  <a:ext uri="{0D108BD9-81ED-4DB2-BD59-A6C34878D82A}">
                    <a16:rowId xmlns:a16="http://schemas.microsoft.com/office/drawing/2014/main" val="3043368680"/>
                  </a:ext>
                </a:extLst>
              </a:tr>
              <a:tr h="651741">
                <a:tc>
                  <a:txBody>
                    <a:bodyPr/>
                    <a:lstStyle/>
                    <a:p>
                      <a:r>
                        <a:rPr lang="es-MX" dirty="0"/>
                        <a:t>Analista.</a:t>
                      </a:r>
                    </a:p>
                  </a:txBody>
                  <a:tcPr/>
                </a:tc>
                <a:tc>
                  <a:txBody>
                    <a:bodyPr/>
                    <a:lstStyle/>
                    <a:p>
                      <a:r>
                        <a:rPr lang="es-MX" dirty="0"/>
                        <a:t>$40,000 al mes</a:t>
                      </a:r>
                    </a:p>
                  </a:txBody>
                  <a:tcPr/>
                </a:tc>
                <a:tc>
                  <a:txBody>
                    <a:bodyPr/>
                    <a:lstStyle/>
                    <a:p>
                      <a:r>
                        <a:rPr lang="es-MX" dirty="0"/>
                        <a:t>$480,000</a:t>
                      </a:r>
                    </a:p>
                  </a:txBody>
                  <a:tcPr/>
                </a:tc>
                <a:extLst>
                  <a:ext uri="{0D108BD9-81ED-4DB2-BD59-A6C34878D82A}">
                    <a16:rowId xmlns:a16="http://schemas.microsoft.com/office/drawing/2014/main" val="3556370394"/>
                  </a:ext>
                </a:extLst>
              </a:tr>
              <a:tr h="651741">
                <a:tc>
                  <a:txBody>
                    <a:bodyPr/>
                    <a:lstStyle/>
                    <a:p>
                      <a:r>
                        <a:rPr lang="es-MX" dirty="0"/>
                        <a:t>Tester.</a:t>
                      </a:r>
                    </a:p>
                  </a:txBody>
                  <a:tcPr/>
                </a:tc>
                <a:tc>
                  <a:txBody>
                    <a:bodyPr/>
                    <a:lstStyle/>
                    <a:p>
                      <a:r>
                        <a:rPr lang="es-MX" dirty="0"/>
                        <a:t>$30,000 al mes</a:t>
                      </a:r>
                    </a:p>
                  </a:txBody>
                  <a:tcPr/>
                </a:tc>
                <a:tc>
                  <a:txBody>
                    <a:bodyPr/>
                    <a:lstStyle/>
                    <a:p>
                      <a:r>
                        <a:rPr lang="es-MX" dirty="0"/>
                        <a:t>$360,000</a:t>
                      </a:r>
                    </a:p>
                  </a:txBody>
                  <a:tcPr/>
                </a:tc>
                <a:extLst>
                  <a:ext uri="{0D108BD9-81ED-4DB2-BD59-A6C34878D82A}">
                    <a16:rowId xmlns:a16="http://schemas.microsoft.com/office/drawing/2014/main" val="3876011167"/>
                  </a:ext>
                </a:extLst>
              </a:tr>
              <a:tr h="651741">
                <a:tc>
                  <a:txBody>
                    <a:bodyPr/>
                    <a:lstStyle/>
                    <a:p>
                      <a:r>
                        <a:rPr lang="es-MX" dirty="0"/>
                        <a:t>T. electrónica.</a:t>
                      </a:r>
                    </a:p>
                  </a:txBody>
                  <a:tcPr/>
                </a:tc>
                <a:tc>
                  <a:txBody>
                    <a:bodyPr/>
                    <a:lstStyle/>
                    <a:p>
                      <a:r>
                        <a:rPr lang="es-MX" dirty="0"/>
                        <a:t>$15,000 al mes</a:t>
                      </a:r>
                    </a:p>
                  </a:txBody>
                  <a:tcPr/>
                </a:tc>
                <a:tc>
                  <a:txBody>
                    <a:bodyPr/>
                    <a:lstStyle/>
                    <a:p>
                      <a:r>
                        <a:rPr lang="es-MX" dirty="0"/>
                        <a:t>$180,000</a:t>
                      </a:r>
                    </a:p>
                  </a:txBody>
                  <a:tcPr/>
                </a:tc>
                <a:extLst>
                  <a:ext uri="{0D108BD9-81ED-4DB2-BD59-A6C34878D82A}">
                    <a16:rowId xmlns:a16="http://schemas.microsoft.com/office/drawing/2014/main" val="1557389383"/>
                  </a:ext>
                </a:extLst>
              </a:tr>
              <a:tr h="651741">
                <a:tc>
                  <a:txBody>
                    <a:bodyPr/>
                    <a:lstStyle/>
                    <a:p>
                      <a:r>
                        <a:rPr lang="es-MX" dirty="0"/>
                        <a:t>Administrador de BD.</a:t>
                      </a:r>
                    </a:p>
                  </a:txBody>
                  <a:tcPr/>
                </a:tc>
                <a:tc>
                  <a:txBody>
                    <a:bodyPr/>
                    <a:lstStyle/>
                    <a:p>
                      <a:r>
                        <a:rPr lang="es-MX" dirty="0"/>
                        <a:t>$25, 000 al mes</a:t>
                      </a:r>
                    </a:p>
                  </a:txBody>
                  <a:tcPr/>
                </a:tc>
                <a:tc>
                  <a:txBody>
                    <a:bodyPr/>
                    <a:lstStyle/>
                    <a:p>
                      <a:r>
                        <a:rPr lang="es-MX" dirty="0"/>
                        <a:t>$300,000</a:t>
                      </a:r>
                    </a:p>
                  </a:txBody>
                  <a:tcPr/>
                </a:tc>
                <a:extLst>
                  <a:ext uri="{0D108BD9-81ED-4DB2-BD59-A6C34878D82A}">
                    <a16:rowId xmlns:a16="http://schemas.microsoft.com/office/drawing/2014/main" val="2214749031"/>
                  </a:ext>
                </a:extLst>
              </a:tr>
              <a:tr h="651741">
                <a:tc>
                  <a:txBody>
                    <a:bodyPr/>
                    <a:lstStyle/>
                    <a:p>
                      <a:endParaRPr lang="es-MX" dirty="0"/>
                    </a:p>
                  </a:txBody>
                  <a:tcPr/>
                </a:tc>
                <a:tc>
                  <a:txBody>
                    <a:bodyPr/>
                    <a:lstStyle/>
                    <a:p>
                      <a:r>
                        <a:rPr lang="es-MX" dirty="0"/>
                        <a:t>Total: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$1,680,000 pesos M.X.</a:t>
                      </a:r>
                    </a:p>
                  </a:txBody>
                  <a:tcPr/>
                </a:tc>
                <a:extLst>
                  <a:ext uri="{0D108BD9-81ED-4DB2-BD59-A6C34878D82A}">
                    <a16:rowId xmlns:a16="http://schemas.microsoft.com/office/drawing/2014/main" val="110114548"/>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166779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 total del proyecto</a:t>
            </a:r>
          </a:p>
        </p:txBody>
      </p:sp>
      <p:sp>
        <p:nvSpPr>
          <p:cNvPr id="3" name="Marcador de contenido 2"/>
          <p:cNvSpPr>
            <a:spLocks noGrp="1"/>
          </p:cNvSpPr>
          <p:nvPr>
            <p:ph idx="1"/>
          </p:nvPr>
        </p:nvSpPr>
        <p:spPr/>
        <p:txBody>
          <a:bodyPr/>
          <a:lstStyle/>
          <a:p>
            <a:pPr algn="ctr"/>
            <a:r>
              <a:rPr lang="es-MX" sz="3200" dirty="0"/>
              <a:t>$1,680,876 pesos M.X.</a:t>
            </a:r>
          </a:p>
          <a:p>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74706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7" name="Marcador de contenido 6"/>
          <p:cNvPicPr>
            <a:picLocks noGrp="1" noChangeAspect="1"/>
          </p:cNvPicPr>
          <p:nvPr>
            <p:ph idx="1"/>
          </p:nvPr>
        </p:nvPicPr>
        <p:blipFill>
          <a:blip r:embed="rId3"/>
          <a:stretch>
            <a:fillRect/>
          </a:stretch>
        </p:blipFill>
        <p:spPr>
          <a:xfrm>
            <a:off x="4747687" y="887411"/>
            <a:ext cx="5439301" cy="4837609"/>
          </a:xfrm>
          <a:prstGeom prst="rect">
            <a:avLst/>
          </a:prstGeom>
        </p:spPr>
      </p:pic>
    </p:spTree>
    <p:extLst>
      <p:ext uri="{BB962C8B-B14F-4D97-AF65-F5344CB8AC3E}">
        <p14:creationId xmlns:p14="http://schemas.microsoft.com/office/powerpoint/2010/main" val="4130889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965700" y="991108"/>
            <a:ext cx="4979988" cy="4733912"/>
          </a:xfrm>
          <a:prstGeom prst="rect">
            <a:avLst/>
          </a:prstGeom>
        </p:spPr>
      </p:pic>
    </p:spTree>
    <p:extLst>
      <p:ext uri="{BB962C8B-B14F-4D97-AF65-F5344CB8AC3E}">
        <p14:creationId xmlns:p14="http://schemas.microsoft.com/office/powerpoint/2010/main" val="417094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br>
              <a:rPr lang="es-MX" dirty="0"/>
            </a:br>
            <a:r>
              <a:rPr lang="es-MX" sz="2400" dirty="0"/>
              <a:t>(</a:t>
            </a:r>
            <a:r>
              <a:rPr lang="es-MX" sz="2400" dirty="0" err="1"/>
              <a:t>Storyboards</a:t>
            </a:r>
            <a:r>
              <a:rPr lang="es-MX" sz="2400" dirty="0"/>
              <a:t> de la aplicación de escritorio.)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584701" y="769936"/>
            <a:ext cx="5340350" cy="5084763"/>
          </a:xfrm>
          <a:prstGeom prst="rect">
            <a:avLst/>
          </a:prstGeom>
        </p:spPr>
      </p:pic>
      <p:sp>
        <p:nvSpPr>
          <p:cNvPr id="3" name="CuadroTexto 2"/>
          <p:cNvSpPr txBox="1"/>
          <p:nvPr/>
        </p:nvSpPr>
        <p:spPr>
          <a:xfrm>
            <a:off x="7366000" y="6324600"/>
            <a:ext cx="4635500" cy="369332"/>
          </a:xfrm>
          <a:prstGeom prst="rect">
            <a:avLst/>
          </a:prstGeom>
          <a:noFill/>
        </p:spPr>
        <p:txBody>
          <a:bodyPr wrap="square" rtlCol="0">
            <a:spAutoFit/>
          </a:bodyPr>
          <a:lstStyle/>
          <a:p>
            <a:r>
              <a:rPr lang="es-ES" dirty="0"/>
              <a:t>Mostrar funcionalidad</a:t>
            </a:r>
            <a:endParaRPr lang="en-US" dirty="0"/>
          </a:p>
        </p:txBody>
      </p:sp>
    </p:spTree>
    <p:extLst>
      <p:ext uri="{BB962C8B-B14F-4D97-AF65-F5344CB8AC3E}">
        <p14:creationId xmlns:p14="http://schemas.microsoft.com/office/powerpoint/2010/main" val="2214492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Primera fase de prototipos</a:t>
            </a:r>
            <a:endParaRPr lang="en-US" dirty="0"/>
          </a:p>
        </p:txBody>
      </p:sp>
      <p:pic>
        <p:nvPicPr>
          <p:cNvPr id="4" name="Marcador de contenido 3">
            <a:extLst>
              <a:ext uri="{FF2B5EF4-FFF2-40B4-BE49-F238E27FC236}">
                <a16:creationId xmlns:a16="http://schemas.microsoft.com/office/drawing/2014/main" id="{8516D402-5A9F-4833-97F9-AB7954101268}"/>
              </a:ext>
            </a:extLst>
          </p:cNvPr>
          <p:cNvPicPr>
            <a:picLocks noChangeAspect="1"/>
          </p:cNvPicPr>
          <p:nvPr/>
        </p:nvPicPr>
        <p:blipFill>
          <a:blip r:embed="rId2"/>
          <a:stretch>
            <a:fillRect/>
          </a:stretch>
        </p:blipFill>
        <p:spPr>
          <a:xfrm>
            <a:off x="3870674" y="1423798"/>
            <a:ext cx="3557535" cy="4010404"/>
          </a:xfrm>
          <a:prstGeom prst="rect">
            <a:avLst/>
          </a:prstGeom>
        </p:spPr>
      </p:pic>
      <p:pic>
        <p:nvPicPr>
          <p:cNvPr id="5" name="Imagen 4">
            <a:extLst>
              <a:ext uri="{FF2B5EF4-FFF2-40B4-BE49-F238E27FC236}">
                <a16:creationId xmlns:a16="http://schemas.microsoft.com/office/drawing/2014/main" id="{553A86C8-D18D-47D3-A16A-39A22456939B}"/>
              </a:ext>
            </a:extLst>
          </p:cNvPr>
          <p:cNvPicPr>
            <a:picLocks noChangeAspect="1"/>
          </p:cNvPicPr>
          <p:nvPr/>
        </p:nvPicPr>
        <p:blipFill>
          <a:blip r:embed="rId3"/>
          <a:stretch>
            <a:fillRect/>
          </a:stretch>
        </p:blipFill>
        <p:spPr>
          <a:xfrm>
            <a:off x="7910087" y="1423798"/>
            <a:ext cx="2869979" cy="4010404"/>
          </a:xfrm>
          <a:prstGeom prst="rect">
            <a:avLst/>
          </a:prstGeom>
        </p:spPr>
      </p:pic>
    </p:spTree>
    <p:extLst>
      <p:ext uri="{BB962C8B-B14F-4D97-AF65-F5344CB8AC3E}">
        <p14:creationId xmlns:p14="http://schemas.microsoft.com/office/powerpoint/2010/main" val="447474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Segunda fase de prototipos</a:t>
            </a:r>
            <a:endParaRPr lang="en-US"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500" y="519511"/>
            <a:ext cx="3012506" cy="5809833"/>
          </a:xfrm>
          <a:prstGeom prst="rect">
            <a:avLst/>
          </a:prstGeom>
        </p:spPr>
      </p:pic>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3686" y="595181"/>
            <a:ext cx="4013914" cy="5734163"/>
          </a:xfrm>
          <a:prstGeom prst="rect">
            <a:avLst/>
          </a:prstGeom>
        </p:spPr>
      </p:pic>
    </p:spTree>
    <p:extLst>
      <p:ext uri="{BB962C8B-B14F-4D97-AF65-F5344CB8AC3E}">
        <p14:creationId xmlns:p14="http://schemas.microsoft.com/office/powerpoint/2010/main" val="4239886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Objetivo</a:t>
            </a:r>
          </a:p>
        </p:txBody>
      </p:sp>
      <p:sp>
        <p:nvSpPr>
          <p:cNvPr id="3" name="Marcador de contenido 2"/>
          <p:cNvSpPr>
            <a:spLocks noGrp="1"/>
          </p:cNvSpPr>
          <p:nvPr>
            <p:ph idx="1"/>
          </p:nvPr>
        </p:nvSpPr>
        <p:spPr/>
        <p:txBody>
          <a:bodyPr>
            <a:normAutofit/>
          </a:bodyPr>
          <a:lstStyle/>
          <a:p>
            <a:pPr marL="0" indent="0" algn="just">
              <a:buNone/>
            </a:pPr>
            <a:r>
              <a:rPr lang="es-MX" sz="3600" dirty="0">
                <a:solidFill>
                  <a:schemeClr val="tx1"/>
                </a:solidFill>
              </a:rPr>
              <a:t>Crear un dispensador de alimento para mascotas con el fin de llenar el plato de comida de la mascota con base en el tipo de mascota, raza, edad, tamaño y peso de forma automática.</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051539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Alcance  </a:t>
            </a:r>
          </a:p>
        </p:txBody>
      </p:sp>
      <p:sp>
        <p:nvSpPr>
          <p:cNvPr id="3" name="Marcador de contenido 2"/>
          <p:cNvSpPr>
            <a:spLocks noGrp="1"/>
          </p:cNvSpPr>
          <p:nvPr>
            <p:ph idx="1"/>
          </p:nvPr>
        </p:nvSpPr>
        <p:spPr>
          <a:xfrm>
            <a:off x="3711086" y="1123837"/>
            <a:ext cx="7824749" cy="5120640"/>
          </a:xfrm>
        </p:spPr>
        <p:txBody>
          <a:bodyPr>
            <a:noAutofit/>
          </a:bodyPr>
          <a:lstStyle/>
          <a:p>
            <a:pPr algn="just"/>
            <a:r>
              <a:rPr lang="es-MX" sz="3200" dirty="0">
                <a:solidFill>
                  <a:schemeClr val="tx1"/>
                </a:solidFill>
              </a:rPr>
              <a:t>El dispensador de alimento para mascota va dirigido a perros, gatos, conejos, y algunos roedores el cual tiene como objetivo principal llenar el plato de comida vertiendo la cantidad exacta que la mascota necesita dependiendo del tipo, raza y edad, esta acción será llevada a cabo en una hora especificada por el usuario y además el dispensador podrá enviar una notificación cuando el alimento este por acabarse, como también se le podrá notificar al usuario cuando sea necesario actualizar la información de su mascota.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48379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D0CCDB-ED29-45B3-A52F-0E5ED0E6982C}"/>
              </a:ext>
            </a:extLst>
          </p:cNvPr>
          <p:cNvSpPr>
            <a:spLocks noGrp="1"/>
          </p:cNvSpPr>
          <p:nvPr>
            <p:ph type="title"/>
          </p:nvPr>
        </p:nvSpPr>
        <p:spPr/>
        <p:txBody>
          <a:bodyPr/>
          <a:lstStyle/>
          <a:p>
            <a:r>
              <a:rPr lang="es-ES" dirty="0"/>
              <a:t>EDT</a:t>
            </a:r>
          </a:p>
        </p:txBody>
      </p:sp>
      <p:pic>
        <p:nvPicPr>
          <p:cNvPr id="4" name="Marcador de contenido 3">
            <a:extLst>
              <a:ext uri="{FF2B5EF4-FFF2-40B4-BE49-F238E27FC236}">
                <a16:creationId xmlns:a16="http://schemas.microsoft.com/office/drawing/2014/main" id="{3D3EE946-B0C3-4E0A-828A-47549D76057D}"/>
              </a:ext>
            </a:extLst>
          </p:cNvPr>
          <p:cNvPicPr>
            <a:picLocks noGrp="1"/>
          </p:cNvPicPr>
          <p:nvPr>
            <p:ph idx="1"/>
          </p:nvPr>
        </p:nvPicPr>
        <p:blipFill>
          <a:blip r:embed="rId2"/>
          <a:stretch>
            <a:fillRect/>
          </a:stretch>
        </p:blipFill>
        <p:spPr>
          <a:xfrm>
            <a:off x="3620531" y="1628514"/>
            <a:ext cx="7983537" cy="3591827"/>
          </a:xfrm>
          <a:prstGeom prst="rect">
            <a:avLst/>
          </a:prstGeom>
        </p:spPr>
      </p:pic>
    </p:spTree>
    <p:extLst>
      <p:ext uri="{BB962C8B-B14F-4D97-AF65-F5344CB8AC3E}">
        <p14:creationId xmlns:p14="http://schemas.microsoft.com/office/powerpoint/2010/main" val="2837321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sz="3200" dirty="0"/>
              <a:t>Requerimientos</a:t>
            </a:r>
          </a:p>
        </p:txBody>
      </p:sp>
      <p:sp>
        <p:nvSpPr>
          <p:cNvPr id="3" name="Marcador de contenido 2"/>
          <p:cNvSpPr>
            <a:spLocks noGrp="1"/>
          </p:cNvSpPr>
          <p:nvPr>
            <p:ph idx="1"/>
          </p:nvPr>
        </p:nvSpPr>
        <p:spPr/>
        <p:txBody>
          <a:bodyPr>
            <a:noAutofit/>
          </a:bodyPr>
          <a:lstStyle/>
          <a:p>
            <a:pPr lvl="0" algn="just"/>
            <a:r>
              <a:rPr lang="es-MX" dirty="0">
                <a:solidFill>
                  <a:schemeClr val="tx1"/>
                </a:solidFill>
              </a:rPr>
              <a:t>Registrar mascota.</a:t>
            </a:r>
          </a:p>
          <a:p>
            <a:pPr lvl="0" algn="just"/>
            <a:r>
              <a:rPr lang="es-MX" dirty="0">
                <a:solidFill>
                  <a:schemeClr val="tx1"/>
                </a:solidFill>
              </a:rPr>
              <a:t>Modificar datos de la mascota.</a:t>
            </a:r>
          </a:p>
          <a:p>
            <a:pPr lvl="0" algn="just"/>
            <a:r>
              <a:rPr lang="es-MX" dirty="0">
                <a:solidFill>
                  <a:schemeClr val="tx1"/>
                </a:solidFill>
              </a:rPr>
              <a:t>Eliminar datos de la mascota.</a:t>
            </a:r>
          </a:p>
          <a:p>
            <a:pPr lvl="0" algn="just"/>
            <a:r>
              <a:rPr lang="es-MX" dirty="0">
                <a:solidFill>
                  <a:schemeClr val="tx1"/>
                </a:solidFill>
              </a:rPr>
              <a:t>Mostrar datos de la mascota.</a:t>
            </a:r>
          </a:p>
          <a:p>
            <a:pPr lvl="0" algn="just"/>
            <a:r>
              <a:rPr lang="es-MX" dirty="0">
                <a:solidFill>
                  <a:schemeClr val="tx1"/>
                </a:solidFill>
              </a:rPr>
              <a:t>Mostrar información precargada a seleccionar.</a:t>
            </a:r>
          </a:p>
          <a:p>
            <a:pPr lvl="0" algn="just"/>
            <a:r>
              <a:rPr lang="es-MX" dirty="0">
                <a:solidFill>
                  <a:schemeClr val="tx1"/>
                </a:solidFill>
              </a:rPr>
              <a:t>Seleccionar datos sobre la mascota.</a:t>
            </a:r>
          </a:p>
          <a:p>
            <a:pPr lvl="0" algn="just"/>
            <a:r>
              <a:rPr lang="es-MX" dirty="0">
                <a:solidFill>
                  <a:schemeClr val="tx1"/>
                </a:solidFill>
              </a:rPr>
              <a:t>Envía datos al dispositivo.</a:t>
            </a:r>
          </a:p>
          <a:p>
            <a:pPr lvl="0" algn="just"/>
            <a:r>
              <a:rPr lang="es-MX" dirty="0">
                <a:solidFill>
                  <a:schemeClr val="tx1"/>
                </a:solidFill>
              </a:rPr>
              <a:t>Envía notificación para actualizar datos de la mascota.</a:t>
            </a:r>
          </a:p>
          <a:p>
            <a:pPr lvl="0" algn="just"/>
            <a:r>
              <a:rPr lang="es-MX" dirty="0">
                <a:solidFill>
                  <a:schemeClr val="tx1"/>
                </a:solidFill>
              </a:rPr>
              <a:t>Envía notificación de aviso cuando haya poca cantidad de alimento.</a:t>
            </a:r>
          </a:p>
          <a:p>
            <a:pPr lvl="0" algn="just"/>
            <a:r>
              <a:rPr lang="es-MX" dirty="0">
                <a:solidFill>
                  <a:schemeClr val="tx1"/>
                </a:solidFill>
              </a:rPr>
              <a:t>Dispensar la cantidad de alimento a soltar.</a:t>
            </a:r>
          </a:p>
          <a:p>
            <a:pPr lvl="0" algn="just"/>
            <a:r>
              <a:rPr lang="es-MX" dirty="0">
                <a:solidFill>
                  <a:schemeClr val="tx1"/>
                </a:solidFill>
              </a:rPr>
              <a:t>Llenar el plato de comida de la mascota.</a:t>
            </a:r>
          </a:p>
          <a:p>
            <a:pPr lvl="0" algn="just"/>
            <a:r>
              <a:rPr lang="es-MX" dirty="0">
                <a:solidFill>
                  <a:schemeClr val="tx1"/>
                </a:solidFill>
              </a:rPr>
              <a:t>Abrir puerta del alimento.</a:t>
            </a:r>
          </a:p>
          <a:p>
            <a:pPr lvl="0" algn="just"/>
            <a:r>
              <a:rPr lang="es-MX" dirty="0">
                <a:solidFill>
                  <a:schemeClr val="tx1"/>
                </a:solidFill>
              </a:rPr>
              <a:t>Cerrar puerta del alimento.</a:t>
            </a:r>
          </a:p>
          <a:p>
            <a:pPr lvl="0" algn="just"/>
            <a:r>
              <a:rPr lang="es-MX" dirty="0">
                <a:solidFill>
                  <a:schemeClr val="tx1"/>
                </a:solidFill>
              </a:rPr>
              <a:t>Detectar insuficiencia de alimento del dispensador.</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94884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Metodología</a:t>
            </a:r>
            <a:endParaRPr lang="en-US" dirty="0"/>
          </a:p>
        </p:txBody>
      </p:sp>
      <p:sp>
        <p:nvSpPr>
          <p:cNvPr id="3" name="Marcador de contenido 2"/>
          <p:cNvSpPr>
            <a:spLocks noGrp="1"/>
          </p:cNvSpPr>
          <p:nvPr>
            <p:ph idx="1"/>
          </p:nvPr>
        </p:nvSpPr>
        <p:spPr/>
        <p:txBody>
          <a:bodyPr>
            <a:normAutofit/>
          </a:bodyPr>
          <a:lstStyle/>
          <a:p>
            <a:pPr algn="just"/>
            <a:r>
              <a:rPr lang="en-US" sz="2800" dirty="0">
                <a:solidFill>
                  <a:schemeClr val="tx1"/>
                </a:solidFill>
              </a:rPr>
              <a:t>SCRUM</a:t>
            </a:r>
          </a:p>
          <a:p>
            <a:pPr marL="0" indent="0" algn="just">
              <a:buNone/>
            </a:pPr>
            <a:r>
              <a:rPr lang="en-US" sz="2800" dirty="0">
                <a:solidFill>
                  <a:schemeClr val="tx1"/>
                </a:solidFill>
              </a:rPr>
              <a:t>Es una </a:t>
            </a:r>
            <a:r>
              <a:rPr lang="es-MX" sz="2800" dirty="0">
                <a:solidFill>
                  <a:schemeClr val="tx1"/>
                </a:solidFill>
              </a:rPr>
              <a:t>metodología</a:t>
            </a:r>
            <a:r>
              <a:rPr lang="en-US" sz="2800" dirty="0">
                <a:solidFill>
                  <a:schemeClr val="tx1"/>
                </a:solidFill>
              </a:rPr>
              <a:t> ágil  que permite realizar proyectos de software de manera más rapida y eficente.</a:t>
            </a:r>
          </a:p>
          <a:p>
            <a:pPr algn="just"/>
            <a:r>
              <a:rPr lang="en-US" sz="2800" dirty="0">
                <a:solidFill>
                  <a:schemeClr val="tx1"/>
                </a:solidFill>
              </a:rPr>
              <a:t>Beneficious</a:t>
            </a:r>
          </a:p>
          <a:p>
            <a:pPr marL="0" indent="0" algn="just">
              <a:buNone/>
            </a:pPr>
            <a:endParaRPr lang="en-US" sz="2800" dirty="0">
              <a:solidFill>
                <a:schemeClr val="tx1"/>
              </a:solidFill>
            </a:endParaRPr>
          </a:p>
          <a:p>
            <a:pPr lvl="1" algn="just"/>
            <a:r>
              <a:rPr lang="es-MX" sz="2800" dirty="0">
                <a:solidFill>
                  <a:schemeClr val="tx1"/>
                </a:solidFill>
              </a:rPr>
              <a:t>Flexibilidad a cambios</a:t>
            </a:r>
          </a:p>
          <a:p>
            <a:pPr lvl="1" algn="just"/>
            <a:r>
              <a:rPr lang="es-MX" sz="2800" dirty="0">
                <a:solidFill>
                  <a:schemeClr val="tx1"/>
                </a:solidFill>
              </a:rPr>
              <a:t>Mayor calidad del software</a:t>
            </a:r>
          </a:p>
          <a:p>
            <a:pPr lvl="1" algn="just"/>
            <a:r>
              <a:rPr lang="es-MX" sz="2800" dirty="0">
                <a:solidFill>
                  <a:schemeClr val="tx1"/>
                </a:solidFill>
              </a:rPr>
              <a:t>Predicciones de tiempos</a:t>
            </a:r>
          </a:p>
          <a:p>
            <a:pPr lvl="1" algn="just"/>
            <a:r>
              <a:rPr lang="es-MX" sz="2800" dirty="0">
                <a:solidFill>
                  <a:schemeClr val="tx1"/>
                </a:solidFill>
              </a:rPr>
              <a:t>Reducción de riesgos</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4545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Costos Fabricación</a:t>
            </a: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935201326"/>
              </p:ext>
            </p:extLst>
          </p:nvPr>
        </p:nvGraphicFramePr>
        <p:xfrm>
          <a:off x="3949700" y="993083"/>
          <a:ext cx="6911975" cy="4862690"/>
        </p:xfrm>
        <a:graphic>
          <a:graphicData uri="http://schemas.openxmlformats.org/drawingml/2006/table">
            <a:tbl>
              <a:tblPr firstRow="1" firstCol="1" bandRow="1">
                <a:tableStyleId>{5C22544A-7EE6-4342-B048-85BDC9FD1C3A}</a:tableStyleId>
              </a:tblPr>
              <a:tblGrid>
                <a:gridCol w="1759943">
                  <a:extLst>
                    <a:ext uri="{9D8B030D-6E8A-4147-A177-3AD203B41FA5}">
                      <a16:colId xmlns:a16="http://schemas.microsoft.com/office/drawing/2014/main" val="20000"/>
                    </a:ext>
                  </a:extLst>
                </a:gridCol>
                <a:gridCol w="3724360">
                  <a:extLst>
                    <a:ext uri="{9D8B030D-6E8A-4147-A177-3AD203B41FA5}">
                      <a16:colId xmlns:a16="http://schemas.microsoft.com/office/drawing/2014/main" val="20001"/>
                    </a:ext>
                  </a:extLst>
                </a:gridCol>
                <a:gridCol w="1427672">
                  <a:extLst>
                    <a:ext uri="{9D8B030D-6E8A-4147-A177-3AD203B41FA5}">
                      <a16:colId xmlns:a16="http://schemas.microsoft.com/office/drawing/2014/main" val="20002"/>
                    </a:ext>
                  </a:extLst>
                </a:gridCol>
              </a:tblGrid>
              <a:tr h="302460">
                <a:tc>
                  <a:txBody>
                    <a:bodyPr/>
                    <a:lstStyle/>
                    <a:p>
                      <a:pPr algn="ctr">
                        <a:lnSpc>
                          <a:spcPct val="107000"/>
                        </a:lnSpc>
                        <a:spcAft>
                          <a:spcPts val="600"/>
                        </a:spcAft>
                      </a:pPr>
                      <a:r>
                        <a:rPr lang="es-MX" sz="1200" dirty="0">
                          <a:effectLst/>
                        </a:rPr>
                        <a:t>Tipo de Recurso</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Descripción</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Precio</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0"/>
                  </a:ext>
                </a:extLst>
              </a:tr>
              <a:tr h="2334204">
                <a:tc>
                  <a:txBody>
                    <a:bodyPr/>
                    <a:lstStyle/>
                    <a:p>
                      <a:pPr algn="ctr">
                        <a:lnSpc>
                          <a:spcPct val="107000"/>
                        </a:lnSpc>
                        <a:spcAft>
                          <a:spcPts val="600"/>
                        </a:spcAft>
                      </a:pPr>
                      <a:r>
                        <a:rPr lang="es-MX" sz="1200">
                          <a:effectLst/>
                        </a:rPr>
                        <a:t>Electronica</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Arduino uno, Arduino nano, servo Power Pro SG90, resistencias (personalizadas), interruptor,, leds, capacitores(personalizado), fuente de poder,, modulo SIM, Modulo sd, cable telefónico, placa fenólica, cautín, pasta para soldar, base para cautín, soldadura.</a:t>
                      </a:r>
                    </a:p>
                    <a:p>
                      <a:pPr algn="ctr">
                        <a:lnSpc>
                          <a:spcPct val="107000"/>
                        </a:lnSpc>
                        <a:spcAft>
                          <a:spcPts val="600"/>
                        </a:spcAft>
                      </a:pPr>
                      <a:r>
                        <a:rPr lang="es-MX" sz="1200" dirty="0">
                          <a:effectLst/>
                        </a:rPr>
                        <a:t> </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$586.00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1"/>
                  </a:ext>
                </a:extLst>
              </a:tr>
              <a:tr h="934535">
                <a:tc>
                  <a:txBody>
                    <a:bodyPr/>
                    <a:lstStyle/>
                    <a:p>
                      <a:pPr algn="ctr">
                        <a:lnSpc>
                          <a:spcPct val="107000"/>
                        </a:lnSpc>
                        <a:spcAft>
                          <a:spcPts val="600"/>
                        </a:spcAft>
                      </a:pPr>
                      <a:r>
                        <a:rPr lang="es-MX" sz="1200">
                          <a:effectLst/>
                        </a:rPr>
                        <a:t>Textil</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 </a:t>
                      </a:r>
                    </a:p>
                    <a:p>
                      <a:pPr algn="ctr">
                        <a:lnSpc>
                          <a:spcPct val="107000"/>
                        </a:lnSpc>
                        <a:spcAft>
                          <a:spcPts val="600"/>
                        </a:spcAft>
                      </a:pPr>
                      <a:r>
                        <a:rPr lang="es-MX" sz="1200" dirty="0">
                          <a:effectLst/>
                        </a:rPr>
                        <a:t>Silicón, acrílico blanco, pintura vinci, acrílico azul, cúter, esmalte en aerosol.</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$190.00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2"/>
                  </a:ext>
                </a:extLst>
              </a:tr>
              <a:tr h="934535">
                <a:tc>
                  <a:txBody>
                    <a:bodyPr/>
                    <a:lstStyle/>
                    <a:p>
                      <a:pPr algn="ctr">
                        <a:lnSpc>
                          <a:spcPct val="107000"/>
                        </a:lnSpc>
                        <a:spcAft>
                          <a:spcPts val="600"/>
                        </a:spcAft>
                      </a:pPr>
                      <a:r>
                        <a:rPr lang="es-MX" sz="1200">
                          <a:effectLst/>
                        </a:rPr>
                        <a:t>Pruebas y consumos.</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 </a:t>
                      </a:r>
                    </a:p>
                    <a:p>
                      <a:pPr algn="ctr">
                        <a:lnSpc>
                          <a:spcPct val="107000"/>
                        </a:lnSpc>
                        <a:spcAft>
                          <a:spcPts val="600"/>
                        </a:spcAft>
                      </a:pPr>
                      <a:r>
                        <a:rPr lang="es-MX" sz="1200">
                          <a:effectLst/>
                        </a:rPr>
                        <a:t>Dispensador de comida, croqueta (personalziada),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$100.00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3"/>
                  </a:ext>
                </a:extLst>
              </a:tr>
              <a:tr h="356956">
                <a:tc>
                  <a:txBody>
                    <a:bodyPr/>
                    <a:lstStyle/>
                    <a:p>
                      <a:pPr algn="ctr">
                        <a:lnSpc>
                          <a:spcPct val="107000"/>
                        </a:lnSpc>
                        <a:spcAft>
                          <a:spcPts val="600"/>
                        </a:spcAft>
                      </a:pPr>
                      <a:r>
                        <a:rPr lang="es-MX" sz="1200">
                          <a:effectLst/>
                        </a:rPr>
                        <a:t>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Total: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$876.00</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4"/>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92653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Cotización real</a:t>
            </a:r>
            <a:endParaRPr lang="en-US" dirty="0"/>
          </a:p>
        </p:txBody>
      </p:sp>
      <p:pic>
        <p:nvPicPr>
          <p:cNvPr id="6" name="Marcador de contenido 5">
            <a:hlinkClick r:id="rId2" action="ppaction://hlinkfile"/>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667501" y="2556859"/>
            <a:ext cx="1735137" cy="1735137"/>
          </a:xfrm>
        </p:spPr>
      </p:pic>
    </p:spTree>
    <p:extLst>
      <p:ext uri="{BB962C8B-B14F-4D97-AF65-F5344CB8AC3E}">
        <p14:creationId xmlns:p14="http://schemas.microsoft.com/office/powerpoint/2010/main" val="2638873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Software a utilizar</a:t>
            </a:r>
            <a:endParaRPr lang="en-US" dirty="0"/>
          </a:p>
        </p:txBody>
      </p:sp>
      <p:sp>
        <p:nvSpPr>
          <p:cNvPr id="3" name="Marcador de contenido 2"/>
          <p:cNvSpPr>
            <a:spLocks noGrp="1"/>
          </p:cNvSpPr>
          <p:nvPr>
            <p:ph idx="1"/>
          </p:nvPr>
        </p:nvSpPr>
        <p:spPr/>
        <p:txBody>
          <a:bodyPr/>
          <a:lstStyle/>
          <a:p>
            <a:pPr>
              <a:buFont typeface="Wingdings" panose="05000000000000000000" pitchFamily="2" charset="2"/>
              <a:buChar char="ü"/>
            </a:pPr>
            <a:r>
              <a:rPr lang="es-ES" dirty="0"/>
              <a:t>MS Office Word 2016 (Paquetería de documentación )</a:t>
            </a:r>
          </a:p>
          <a:p>
            <a:pPr>
              <a:buFont typeface="Wingdings" panose="05000000000000000000" pitchFamily="2" charset="2"/>
              <a:buChar char="ü"/>
            </a:pPr>
            <a:r>
              <a:rPr lang="es-ES" dirty="0"/>
              <a:t>MS Office Excel 2016 (Paquetería de cálculos)</a:t>
            </a:r>
          </a:p>
          <a:p>
            <a:pPr>
              <a:buFont typeface="Wingdings" panose="05000000000000000000" pitchFamily="2" charset="2"/>
              <a:buChar char="ü"/>
            </a:pPr>
            <a:r>
              <a:rPr lang="es-ES" dirty="0"/>
              <a:t>Netbeans (IDE)</a:t>
            </a:r>
          </a:p>
          <a:p>
            <a:pPr>
              <a:buFont typeface="Wingdings" panose="05000000000000000000" pitchFamily="2" charset="2"/>
              <a:buChar char="ü"/>
            </a:pPr>
            <a:r>
              <a:rPr lang="es-ES" dirty="0"/>
              <a:t>Arduino  (IDE)</a:t>
            </a:r>
          </a:p>
          <a:p>
            <a:pPr>
              <a:buFont typeface="Wingdings" panose="05000000000000000000" pitchFamily="2" charset="2"/>
              <a:buChar char="ü"/>
            </a:pPr>
            <a:r>
              <a:rPr lang="es-ES" dirty="0"/>
              <a:t>PCB (Diseño de CI)</a:t>
            </a:r>
          </a:p>
          <a:p>
            <a:pPr>
              <a:buFont typeface="Wingdings" panose="05000000000000000000" pitchFamily="2" charset="2"/>
              <a:buChar char="ü"/>
            </a:pPr>
            <a:r>
              <a:rPr lang="es-ES" dirty="0"/>
              <a:t>Sketchup (Entorno de modelado principal)</a:t>
            </a:r>
          </a:p>
          <a:p>
            <a:pPr>
              <a:buFont typeface="Wingdings" panose="05000000000000000000" pitchFamily="2" charset="2"/>
              <a:buChar char="ü"/>
            </a:pPr>
            <a:r>
              <a:rPr lang="es-ES" dirty="0"/>
              <a:t>Blender (Entorno de renderizado)</a:t>
            </a:r>
          </a:p>
          <a:p>
            <a:pPr>
              <a:buFont typeface="Wingdings" panose="05000000000000000000" pitchFamily="2" charset="2"/>
              <a:buChar char="ü"/>
            </a:pPr>
            <a:r>
              <a:rPr lang="es-ES" dirty="0"/>
              <a:t>Photoshop CS6 (SW principal para edición de imágenes)</a:t>
            </a:r>
          </a:p>
          <a:p>
            <a:pPr>
              <a:buFont typeface="Wingdings" panose="05000000000000000000" pitchFamily="2" charset="2"/>
              <a:buChar char="ü"/>
            </a:pPr>
            <a:r>
              <a:rPr lang="es-ES" dirty="0"/>
              <a:t>Github (Controlador de versiones)</a:t>
            </a:r>
          </a:p>
          <a:p>
            <a:pPr>
              <a:buFont typeface="Wingdings" panose="05000000000000000000" pitchFamily="2" charset="2"/>
              <a:buChar char="ü"/>
            </a:pPr>
            <a:r>
              <a:rPr lang="es-ES" dirty="0"/>
              <a:t> Wamp server (MySQL)</a:t>
            </a:r>
          </a:p>
          <a:p>
            <a:pPr>
              <a:buFont typeface="Wingdings" panose="05000000000000000000" pitchFamily="2" charset="2"/>
              <a:buChar char="ü"/>
            </a:pPr>
            <a:r>
              <a:rPr lang="es-ES" dirty="0"/>
              <a:t>Google Chrome (navegador principal)</a:t>
            </a:r>
            <a:endParaRPr lang="en-US" dirty="0"/>
          </a:p>
        </p:txBody>
      </p:sp>
    </p:spTree>
    <p:extLst>
      <p:ext uri="{BB962C8B-B14F-4D97-AF65-F5344CB8AC3E}">
        <p14:creationId xmlns:p14="http://schemas.microsoft.com/office/powerpoint/2010/main" val="3812981942"/>
      </p:ext>
    </p:extLst>
  </p:cSld>
  <p:clrMapOvr>
    <a:masterClrMapping/>
  </p:clrMapOvr>
</p:sld>
</file>

<file path=ppt/theme/theme1.xml><?xml version="1.0" encoding="utf-8"?>
<a:theme xmlns:a="http://schemas.openxmlformats.org/drawingml/2006/main" name="Marc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TM03457475[[fn=Marco]]</Template>
  <TotalTime>696</TotalTime>
  <Words>495</Words>
  <Application>Microsoft Office PowerPoint</Application>
  <PresentationFormat>Panorámica</PresentationFormat>
  <Paragraphs>92</Paragraphs>
  <Slides>16</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16</vt:i4>
      </vt:variant>
    </vt:vector>
  </HeadingPairs>
  <TitlesOfParts>
    <vt:vector size="21" baseType="lpstr">
      <vt:lpstr>Century Gothic</vt:lpstr>
      <vt:lpstr>Corbel</vt:lpstr>
      <vt:lpstr>Wingdings</vt:lpstr>
      <vt:lpstr>Wingdings 2</vt:lpstr>
      <vt:lpstr>Marco</vt:lpstr>
      <vt:lpstr>PET SITTING</vt:lpstr>
      <vt:lpstr>Objetivo</vt:lpstr>
      <vt:lpstr>Alcance  </vt:lpstr>
      <vt:lpstr>EDT</vt:lpstr>
      <vt:lpstr>Requerimientos</vt:lpstr>
      <vt:lpstr>Metodología</vt:lpstr>
      <vt:lpstr>Costos Fabricación</vt:lpstr>
      <vt:lpstr>Cotización real</vt:lpstr>
      <vt:lpstr>Software a utilizar</vt:lpstr>
      <vt:lpstr>Costos Personal</vt:lpstr>
      <vt:lpstr>Costo total del proyecto</vt:lpstr>
      <vt:lpstr> (Storyboards de la aplicación de escritorio.) </vt:lpstr>
      <vt:lpstr> (Storyboards de la aplicación de escritorio.) </vt:lpstr>
      <vt:lpstr> (Storyboards de la aplicación de escritorio.) </vt:lpstr>
      <vt:lpstr>Primera fase de prototipos</vt:lpstr>
      <vt:lpstr>Segunda fase de prototipos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SITTING</dc:title>
  <dc:creator>Windows User</dc:creator>
  <cp:lastModifiedBy>Antonio Alonso</cp:lastModifiedBy>
  <cp:revision>41</cp:revision>
  <dcterms:created xsi:type="dcterms:W3CDTF">2019-02-24T14:35:20Z</dcterms:created>
  <dcterms:modified xsi:type="dcterms:W3CDTF">2019-05-13T16:11:25Z</dcterms:modified>
</cp:coreProperties>
</file>

<file path=docProps/thumbnail.jpeg>
</file>